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CA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CA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CA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5180DADA-F5D6-492B-A5EC-493ACE43E6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54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CA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CA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CA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7938561A-225F-436F-B6C1-696DEA79E2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35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78893-2908-4825-9157-D3ED0503F289}" type="slidenum">
              <a:rPr lang="en-CA"/>
              <a:pPr/>
              <a:t>1</a:t>
            </a:fld>
            <a:endParaRPr lang="en-CA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592A6-2A23-4B64-B89A-067411B8D876}" type="slidenum">
              <a:rPr lang="en-CA"/>
              <a:pPr/>
              <a:t>10</a:t>
            </a:fld>
            <a:endParaRPr lang="en-CA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25E5F-3393-4456-8943-5F0A97677A79}" type="slidenum">
              <a:rPr lang="en-CA"/>
              <a:pPr/>
              <a:t>11</a:t>
            </a:fld>
            <a:endParaRPr lang="en-CA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C75F7-057E-4702-8815-B6A4F72140CA}" type="slidenum">
              <a:rPr lang="en-CA"/>
              <a:pPr/>
              <a:t>12</a:t>
            </a:fld>
            <a:endParaRPr lang="en-CA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B4973-7435-4383-B08F-80F30D9CCC45}" type="slidenum">
              <a:rPr lang="en-CA"/>
              <a:pPr/>
              <a:t>13</a:t>
            </a:fld>
            <a:endParaRPr lang="en-CA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7B652-95D3-4DCB-855F-D4DF43FB9369}" type="slidenum">
              <a:rPr lang="en-CA"/>
              <a:pPr/>
              <a:t>14</a:t>
            </a:fld>
            <a:endParaRPr lang="en-CA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E56F6-F4C9-40CD-AC49-7E615C97A650}" type="slidenum">
              <a:rPr lang="en-CA"/>
              <a:pPr/>
              <a:t>15</a:t>
            </a:fld>
            <a:endParaRPr lang="en-CA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3874A-DB26-4484-AA15-FBD0D1B97CDA}" type="slidenum">
              <a:rPr lang="en-CA"/>
              <a:pPr/>
              <a:t>16</a:t>
            </a:fld>
            <a:endParaRPr lang="en-CA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449B1-9CAD-44F2-95EE-67363F1D0039}" type="slidenum">
              <a:rPr lang="en-CA"/>
              <a:pPr/>
              <a:t>17</a:t>
            </a:fld>
            <a:endParaRPr lang="en-CA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62BF4-0AF1-4D15-86EB-CD6B367BA5DF}" type="slidenum">
              <a:rPr lang="en-CA"/>
              <a:pPr/>
              <a:t>18</a:t>
            </a:fld>
            <a:endParaRPr lang="en-CA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E67BB-846C-453C-870B-02707D80FCBC}" type="slidenum">
              <a:rPr lang="en-CA"/>
              <a:pPr/>
              <a:t>19</a:t>
            </a:fld>
            <a:endParaRPr lang="en-CA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A78F4-BCB0-44A0-838F-0604CE487FE2}" type="slidenum">
              <a:rPr lang="en-CA"/>
              <a:pPr/>
              <a:t>2</a:t>
            </a:fld>
            <a:endParaRPr lang="en-CA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F3ED0-E590-4BDC-9A1A-8784E1C477F3}" type="slidenum">
              <a:rPr lang="en-CA"/>
              <a:pPr/>
              <a:t>20</a:t>
            </a:fld>
            <a:endParaRPr lang="en-CA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34D3A-0391-412A-AFAF-57A44104F7CA}" type="slidenum">
              <a:rPr lang="en-CA"/>
              <a:pPr/>
              <a:t>21</a:t>
            </a:fld>
            <a:endParaRPr lang="en-CA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A156A-A24B-4D31-AA4B-D85B75918782}" type="slidenum">
              <a:rPr lang="en-CA"/>
              <a:pPr/>
              <a:t>22</a:t>
            </a:fld>
            <a:endParaRPr lang="en-CA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18A67-C897-4345-B8FA-AE0087DE0300}" type="slidenum">
              <a:rPr lang="en-CA"/>
              <a:pPr/>
              <a:t>23</a:t>
            </a:fld>
            <a:endParaRPr lang="en-CA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F3801-4493-4FF4-9B10-CD6DCE95FCC3}" type="slidenum">
              <a:rPr lang="en-CA"/>
              <a:pPr/>
              <a:t>3</a:t>
            </a:fld>
            <a:endParaRPr lang="en-CA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BE88F-6CAA-4D61-9B77-2D8B0C6A206D}" type="slidenum">
              <a:rPr lang="en-CA"/>
              <a:pPr/>
              <a:t>4</a:t>
            </a:fld>
            <a:endParaRPr lang="en-CA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B0252-686A-400F-99BA-ECC8C16CCC39}" type="slidenum">
              <a:rPr lang="en-CA"/>
              <a:pPr/>
              <a:t>5</a:t>
            </a:fld>
            <a:endParaRPr lang="en-CA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DA797-3DFA-4C9E-A699-6930937B0B1C}" type="slidenum">
              <a:rPr lang="en-CA"/>
              <a:pPr/>
              <a:t>6</a:t>
            </a:fld>
            <a:endParaRPr lang="en-CA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BCE4B-423E-4A69-A691-7E00D8518F1E}" type="slidenum">
              <a:rPr lang="en-CA"/>
              <a:pPr/>
              <a:t>7</a:t>
            </a:fld>
            <a:endParaRPr lang="en-CA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5EF77-3417-42F7-9BF3-9C927DEC3FB2}" type="slidenum">
              <a:rPr lang="en-CA"/>
              <a:pPr/>
              <a:t>8</a:t>
            </a:fld>
            <a:endParaRPr lang="en-CA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58655-AE5A-49F9-8670-DF1DD234DC93}" type="slidenum">
              <a:rPr lang="en-CA"/>
              <a:pPr/>
              <a:t>9</a:t>
            </a:fld>
            <a:endParaRPr lang="en-CA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BFABFE-A696-4126-9179-CDD656EA07FF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  <p:bldP spid="102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7133E-FE36-45FC-988D-6218301827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28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8F987-5FCE-4E85-A725-2AD4922947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0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48DBC-FF13-4F6A-BAED-633027DB7C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18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4F746-0BAD-47C2-8046-96ED836A20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651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486AF-27FB-488F-A9AF-188FB2A0F4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5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A1D11-7581-4693-8853-17E707F8C2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4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2B271-34C9-49FD-B968-8062C4D319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86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B0D6-F99D-4D9C-920C-3B6B3F7ABE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74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48215-F095-435B-ABE9-D9673194CD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86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84CC-B3D8-4825-B918-CE38BF94EE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37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22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2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922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92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CA"/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CA"/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223C847-9E60-484B-8481-E3E40074ED5E}" type="slidenum">
              <a:rPr lang="en-CA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3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>
                <a:solidFill>
                  <a:schemeClr val="tx1"/>
                </a:solidFill>
              </a:rPr>
              <a:t>SCH 3UI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Unit 3 Chemical Quantities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9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If 43.645% is phosphorous and 56.36% is</a:t>
            </a:r>
          </a:p>
          <a:p>
            <a:pPr marL="609600" indent="-609600">
              <a:buFontTx/>
              <a:buNone/>
            </a:pPr>
            <a:r>
              <a:rPr lang="en-CA" dirty="0"/>
              <a:t> oxygen, determine the empirical formula.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P</a:t>
            </a:r>
            <a:r>
              <a:rPr lang="en-CA" baseline="-25000" dirty="0"/>
              <a:t>5</a:t>
            </a:r>
            <a:r>
              <a:rPr lang="en-CA" dirty="0"/>
              <a:t>O</a:t>
            </a:r>
            <a:r>
              <a:rPr lang="en-CA" baseline="-25000" dirty="0"/>
              <a:t>2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 smtClean="0"/>
              <a:t>PO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P</a:t>
            </a:r>
            <a:r>
              <a:rPr lang="en-CA" baseline="-25000" dirty="0"/>
              <a:t>2</a:t>
            </a:r>
            <a:r>
              <a:rPr lang="en-CA" dirty="0"/>
              <a:t>O</a:t>
            </a:r>
            <a:r>
              <a:rPr lang="en-CA" baseline="-25000" dirty="0"/>
              <a:t>5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P</a:t>
            </a:r>
            <a:r>
              <a:rPr lang="en-CA" baseline="-25000" dirty="0"/>
              <a:t>3</a:t>
            </a:r>
            <a:r>
              <a:rPr lang="en-CA" dirty="0"/>
              <a:t>O</a:t>
            </a:r>
            <a:r>
              <a:rPr lang="en-CA" baseline="-25000" dirty="0"/>
              <a:t>4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If 3.34g of hydrate, SrS</a:t>
            </a:r>
            <a:r>
              <a:rPr lang="en-CA" baseline="-25000"/>
              <a:t>2</a:t>
            </a:r>
            <a:r>
              <a:rPr lang="en-CA"/>
              <a:t>O</a:t>
            </a:r>
            <a:r>
              <a:rPr lang="en-CA" baseline="-25000"/>
              <a:t>3</a:t>
            </a:r>
            <a:r>
              <a:rPr lang="en-CA"/>
              <a:t>XH</a:t>
            </a:r>
            <a:r>
              <a:rPr lang="en-CA" baseline="-25000"/>
              <a:t>2</a:t>
            </a:r>
            <a:r>
              <a:rPr lang="en-CA"/>
              <a:t>O contains</a:t>
            </a:r>
          </a:p>
          <a:p>
            <a:pPr marL="609600" indent="-609600">
              <a:buFontTx/>
              <a:buNone/>
            </a:pPr>
            <a:r>
              <a:rPr lang="en-CA"/>
              <a:t> 2.30g of SrS</a:t>
            </a:r>
            <a:r>
              <a:rPr lang="en-CA" baseline="-25000"/>
              <a:t>2</a:t>
            </a:r>
            <a:r>
              <a:rPr lang="en-CA"/>
              <a:t>O</a:t>
            </a:r>
            <a:r>
              <a:rPr lang="en-CA" baseline="-25000"/>
              <a:t>3. </a:t>
            </a:r>
            <a:r>
              <a:rPr lang="en-CA"/>
              <a:t> Determine the value of X.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3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4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5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6</a:t>
            </a:r>
          </a:p>
          <a:p>
            <a:pPr marL="609600" indent="-609600">
              <a:buFontTx/>
              <a:buAutoNum type="alphaLcParenR"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Given the following equation, what is the</a:t>
            </a:r>
          </a:p>
          <a:p>
            <a:pPr marL="609600" indent="-609600">
              <a:buFontTx/>
              <a:buNone/>
            </a:pPr>
            <a:r>
              <a:rPr lang="en-CA" dirty="0"/>
              <a:t> sum of the coefficients?</a:t>
            </a:r>
          </a:p>
          <a:p>
            <a:pPr marL="609600" indent="-609600">
              <a:buFontTx/>
              <a:buNone/>
            </a:pPr>
            <a:r>
              <a:rPr lang="en-CA" dirty="0"/>
              <a:t>       NH</a:t>
            </a:r>
            <a:r>
              <a:rPr lang="en-CA" baseline="-25000" dirty="0"/>
              <a:t>3 </a:t>
            </a:r>
            <a:r>
              <a:rPr lang="en-CA" dirty="0"/>
              <a:t>+  H</a:t>
            </a:r>
            <a:r>
              <a:rPr lang="en-CA" baseline="-25000" dirty="0"/>
              <a:t>2</a:t>
            </a:r>
            <a:r>
              <a:rPr lang="en-CA" dirty="0"/>
              <a:t>SO</a:t>
            </a:r>
            <a:r>
              <a:rPr lang="en-CA" baseline="-25000" dirty="0"/>
              <a:t>4 </a:t>
            </a:r>
            <a:r>
              <a:rPr lang="en-CA" dirty="0"/>
              <a:t>→  (NH</a:t>
            </a:r>
            <a:r>
              <a:rPr lang="en-CA" baseline="-25000" dirty="0"/>
              <a:t>4</a:t>
            </a:r>
            <a:r>
              <a:rPr lang="en-CA" dirty="0"/>
              <a:t>)</a:t>
            </a:r>
            <a:r>
              <a:rPr lang="en-CA" baseline="-25000" dirty="0"/>
              <a:t>2</a:t>
            </a:r>
            <a:r>
              <a:rPr lang="en-CA" dirty="0"/>
              <a:t>SO</a:t>
            </a:r>
            <a:r>
              <a:rPr lang="en-CA" baseline="-25000" dirty="0"/>
              <a:t>4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3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4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6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What type of reaction is this?</a:t>
            </a:r>
          </a:p>
          <a:p>
            <a:pPr marL="609600" indent="-609600">
              <a:buFontTx/>
              <a:buNone/>
            </a:pPr>
            <a:r>
              <a:rPr lang="en-CA" dirty="0" smtClean="0"/>
              <a:t>NH</a:t>
            </a:r>
            <a:r>
              <a:rPr lang="en-CA" baseline="-25000" dirty="0" smtClean="0"/>
              <a:t>3 </a:t>
            </a:r>
            <a:r>
              <a:rPr lang="en-CA" dirty="0" smtClean="0"/>
              <a:t>+  H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 </a:t>
            </a:r>
            <a:r>
              <a:rPr lang="en-CA" dirty="0" smtClean="0"/>
              <a:t>→  (NH</a:t>
            </a:r>
            <a:r>
              <a:rPr lang="en-CA" baseline="-25000" dirty="0" smtClean="0"/>
              <a:t>4</a:t>
            </a:r>
            <a:r>
              <a:rPr lang="en-CA" dirty="0" smtClean="0"/>
              <a:t>)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Synthesis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Decomposition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Single Displacement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Double Displacement</a:t>
            </a:r>
          </a:p>
          <a:p>
            <a:pPr marL="609600" indent="-609600">
              <a:buFontTx/>
              <a:buAutoNum type="alphaLcParenR"/>
            </a:pPr>
            <a:endParaRPr lang="en-CA" dirty="0"/>
          </a:p>
          <a:p>
            <a:pPr marL="609600" indent="-609600">
              <a:buFontTx/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What is the name of the product?</a:t>
            </a:r>
          </a:p>
          <a:p>
            <a:pPr marL="609600" indent="-609600">
              <a:buFontTx/>
              <a:buNone/>
            </a:pPr>
            <a:r>
              <a:rPr lang="en-CA" dirty="0" smtClean="0"/>
              <a:t>NH</a:t>
            </a:r>
            <a:r>
              <a:rPr lang="en-CA" baseline="-25000" dirty="0" smtClean="0"/>
              <a:t>3 </a:t>
            </a:r>
            <a:r>
              <a:rPr lang="en-CA" dirty="0" smtClean="0"/>
              <a:t>+  H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 </a:t>
            </a:r>
            <a:r>
              <a:rPr lang="en-CA" dirty="0" smtClean="0"/>
              <a:t>→  (NH</a:t>
            </a:r>
            <a:r>
              <a:rPr lang="en-CA" baseline="-25000" dirty="0" smtClean="0"/>
              <a:t>4</a:t>
            </a:r>
            <a:r>
              <a:rPr lang="en-CA" dirty="0" smtClean="0"/>
              <a:t>)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Ammonium sulfite</a:t>
            </a:r>
          </a:p>
          <a:p>
            <a:pPr marL="609600" indent="-609600">
              <a:buFontTx/>
              <a:buAutoNum type="alphaLcParenR"/>
            </a:pPr>
            <a:r>
              <a:rPr lang="en-CA" dirty="0" err="1"/>
              <a:t>Diammonium</a:t>
            </a:r>
            <a:r>
              <a:rPr lang="en-CA" dirty="0"/>
              <a:t> sulfate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Ammonia hyposulfite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Ammonium sulfate</a:t>
            </a:r>
          </a:p>
          <a:p>
            <a:pPr marL="609600" indent="-609600">
              <a:buFontTx/>
              <a:buNone/>
            </a:pPr>
            <a:endParaRPr lang="en-CA" dirty="0"/>
          </a:p>
          <a:p>
            <a:pPr marL="609600" indent="-609600">
              <a:buFontTx/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If 3.8 </a:t>
            </a:r>
            <a:r>
              <a:rPr lang="en-CA" dirty="0" err="1"/>
              <a:t>mol</a:t>
            </a:r>
            <a:r>
              <a:rPr lang="en-CA" dirty="0"/>
              <a:t> of ammonia reacts how many moles of acid is required?</a:t>
            </a:r>
          </a:p>
          <a:p>
            <a:pPr marL="609600" indent="-609600">
              <a:buFontTx/>
              <a:buNone/>
            </a:pPr>
            <a:r>
              <a:rPr lang="en-CA" dirty="0" smtClean="0"/>
              <a:t>2 NH</a:t>
            </a:r>
            <a:r>
              <a:rPr lang="en-CA" baseline="-25000" dirty="0" smtClean="0"/>
              <a:t>3 </a:t>
            </a:r>
            <a:r>
              <a:rPr lang="en-CA" dirty="0" smtClean="0"/>
              <a:t>+  H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 </a:t>
            </a:r>
            <a:r>
              <a:rPr lang="en-CA" dirty="0" smtClean="0"/>
              <a:t>→  (NH</a:t>
            </a:r>
            <a:r>
              <a:rPr lang="en-CA" baseline="-25000" dirty="0" smtClean="0"/>
              <a:t>4</a:t>
            </a:r>
            <a:r>
              <a:rPr lang="en-CA" dirty="0" smtClean="0"/>
              <a:t>)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1.9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7.6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3.8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5.8 </a:t>
            </a:r>
            <a:r>
              <a:rPr lang="en-CA" dirty="0" err="1"/>
              <a:t>mol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If 60g of ammonia reacts how many </a:t>
            </a:r>
            <a:r>
              <a:rPr lang="en-CA" dirty="0" smtClean="0"/>
              <a:t>moles </a:t>
            </a:r>
            <a:r>
              <a:rPr lang="en-CA" dirty="0"/>
              <a:t>of acid is required?</a:t>
            </a:r>
          </a:p>
          <a:p>
            <a:pPr marL="609600" indent="-609600">
              <a:buFontTx/>
              <a:buNone/>
            </a:pPr>
            <a:r>
              <a:rPr lang="en-CA" dirty="0" smtClean="0"/>
              <a:t> 2 NH</a:t>
            </a:r>
            <a:r>
              <a:rPr lang="en-CA" baseline="-25000" dirty="0" smtClean="0"/>
              <a:t>3 </a:t>
            </a:r>
            <a:r>
              <a:rPr lang="en-CA" dirty="0" smtClean="0"/>
              <a:t>+  H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 </a:t>
            </a:r>
            <a:r>
              <a:rPr lang="en-CA" dirty="0" smtClean="0"/>
              <a:t>→  (NH</a:t>
            </a:r>
            <a:r>
              <a:rPr lang="en-CA" baseline="-25000" dirty="0" smtClean="0"/>
              <a:t>4</a:t>
            </a:r>
            <a:r>
              <a:rPr lang="en-CA" dirty="0" smtClean="0"/>
              <a:t>)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3.52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1.76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5.68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2.98 </a:t>
            </a:r>
            <a:r>
              <a:rPr lang="en-CA" dirty="0" err="1"/>
              <a:t>mol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/>
              <a:t>If aluminum solid reacts with carbonic acid, write the balanced chemical reaction.</a:t>
            </a:r>
          </a:p>
          <a:p>
            <a:pPr>
              <a:buFontTx/>
              <a:buNone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2 Al + 3 H</a:t>
            </a:r>
            <a:r>
              <a:rPr lang="en-CA" baseline="-25000" dirty="0"/>
              <a:t>2</a:t>
            </a:r>
            <a:r>
              <a:rPr lang="en-CA" dirty="0"/>
              <a:t>CO</a:t>
            </a:r>
            <a:r>
              <a:rPr lang="en-CA" baseline="-25000" dirty="0"/>
              <a:t>3</a:t>
            </a:r>
            <a:r>
              <a:rPr lang="en-CA" dirty="0"/>
              <a:t> → 3 H</a:t>
            </a:r>
            <a:r>
              <a:rPr lang="en-CA" baseline="-25000" dirty="0"/>
              <a:t>2</a:t>
            </a:r>
            <a:r>
              <a:rPr lang="en-CA" dirty="0"/>
              <a:t> +  Al</a:t>
            </a:r>
            <a:r>
              <a:rPr lang="en-CA" baseline="-25000" dirty="0"/>
              <a:t>2</a:t>
            </a:r>
            <a:r>
              <a:rPr lang="en-CA" dirty="0"/>
              <a:t>(CO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17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If 5.5 </a:t>
            </a:r>
            <a:r>
              <a:rPr lang="en-CA" dirty="0" err="1"/>
              <a:t>mol</a:t>
            </a:r>
            <a:r>
              <a:rPr lang="en-CA" dirty="0"/>
              <a:t> of aluminum reacts with 8.0 </a:t>
            </a:r>
            <a:r>
              <a:rPr lang="en-CA" dirty="0" err="1"/>
              <a:t>mol</a:t>
            </a:r>
            <a:endParaRPr lang="en-CA" dirty="0"/>
          </a:p>
          <a:p>
            <a:pPr marL="609600" indent="-609600">
              <a:buFontTx/>
              <a:buNone/>
            </a:pPr>
            <a:r>
              <a:rPr lang="en-CA" dirty="0"/>
              <a:t> of carbonic acid, which is the limiting</a:t>
            </a:r>
          </a:p>
          <a:p>
            <a:pPr marL="609600" indent="-609600">
              <a:buFontTx/>
              <a:buNone/>
            </a:pPr>
            <a:r>
              <a:rPr lang="en-CA" dirty="0"/>
              <a:t> reactant</a:t>
            </a:r>
            <a:r>
              <a:rPr lang="en-CA" dirty="0" smtClean="0"/>
              <a:t>?</a:t>
            </a:r>
          </a:p>
          <a:p>
            <a:pPr marL="609600" indent="-609600">
              <a:buNone/>
            </a:pPr>
            <a:r>
              <a:rPr lang="en-CA" dirty="0" smtClean="0"/>
              <a:t>	2 </a:t>
            </a:r>
            <a:r>
              <a:rPr lang="en-CA" dirty="0"/>
              <a:t>Al + 3 H</a:t>
            </a:r>
            <a:r>
              <a:rPr lang="en-CA" baseline="-25000" dirty="0"/>
              <a:t>2</a:t>
            </a:r>
            <a:r>
              <a:rPr lang="en-CA" dirty="0"/>
              <a:t>CO</a:t>
            </a:r>
            <a:r>
              <a:rPr lang="en-CA" baseline="-25000" dirty="0"/>
              <a:t>3</a:t>
            </a:r>
            <a:r>
              <a:rPr lang="en-CA" dirty="0"/>
              <a:t> → 3 H</a:t>
            </a:r>
            <a:r>
              <a:rPr lang="en-CA" baseline="-25000" dirty="0"/>
              <a:t>2</a:t>
            </a:r>
            <a:r>
              <a:rPr lang="en-CA" dirty="0"/>
              <a:t> +  Al</a:t>
            </a:r>
            <a:r>
              <a:rPr lang="en-CA" baseline="-25000" dirty="0"/>
              <a:t>2</a:t>
            </a:r>
            <a:r>
              <a:rPr lang="en-CA" dirty="0"/>
              <a:t>(CO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3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 smtClean="0"/>
              <a:t>Aluminum</a:t>
            </a:r>
            <a:endParaRPr lang="en-CA" dirty="0"/>
          </a:p>
          <a:p>
            <a:pPr marL="609600" indent="-609600">
              <a:buFontTx/>
              <a:buAutoNum type="alphaLcParenR"/>
            </a:pPr>
            <a:r>
              <a:rPr lang="en-CA" dirty="0"/>
              <a:t>Carbonic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What is the mass of 1 mol of Tungsten?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74 g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183.84 g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98 g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367.88 g</a:t>
            </a:r>
          </a:p>
          <a:p>
            <a:pPr marL="609600" indent="-609600">
              <a:buFontTx/>
              <a:buNone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18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If 5.5 </a:t>
            </a:r>
            <a:r>
              <a:rPr lang="en-CA" dirty="0" err="1"/>
              <a:t>mol</a:t>
            </a:r>
            <a:r>
              <a:rPr lang="en-CA" dirty="0"/>
              <a:t> of aluminum reacts with 8.0 </a:t>
            </a:r>
            <a:r>
              <a:rPr lang="en-CA" dirty="0" err="1"/>
              <a:t>mol</a:t>
            </a:r>
            <a:r>
              <a:rPr lang="en-CA" dirty="0"/>
              <a:t> of</a:t>
            </a:r>
          </a:p>
          <a:p>
            <a:pPr marL="609600" indent="-609600">
              <a:buFontTx/>
              <a:buNone/>
            </a:pPr>
            <a:r>
              <a:rPr lang="en-CA" dirty="0"/>
              <a:t>carbonic acid, what is the mass of aluminum</a:t>
            </a:r>
          </a:p>
          <a:p>
            <a:pPr marL="609600" indent="-609600">
              <a:buFontTx/>
              <a:buNone/>
            </a:pPr>
            <a:r>
              <a:rPr lang="en-CA" dirty="0"/>
              <a:t>carbonate produced?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608.82 g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304.36 g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752.95 g</a:t>
            </a:r>
          </a:p>
          <a:p>
            <a:pPr marL="609600" indent="-609600">
              <a:buFontTx/>
              <a:buAutoNum type="alphaLcParenR"/>
            </a:pPr>
            <a:r>
              <a:rPr lang="en-CA" dirty="0" smtClean="0"/>
              <a:t>624.75 </a:t>
            </a:r>
            <a:r>
              <a:rPr lang="en-CA" dirty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19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 dirty="0"/>
              <a:t>Determine the percent yield for question 18 if the actual yield was 586.50g.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78%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65%</a:t>
            </a:r>
          </a:p>
          <a:p>
            <a:pPr marL="609600" indent="-609600">
              <a:buFontTx/>
              <a:buAutoNum type="alphaLcParenR"/>
            </a:pPr>
            <a:r>
              <a:rPr lang="en-CA" dirty="0"/>
              <a:t>83%</a:t>
            </a:r>
          </a:p>
          <a:p>
            <a:pPr marL="609600" indent="-609600">
              <a:buFontTx/>
              <a:buAutoNum type="alphaLcParenR"/>
            </a:pPr>
            <a:r>
              <a:rPr lang="en-CA" dirty="0" smtClean="0"/>
              <a:t>94%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20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If 11.5g of zinc sulfide reacts with </a:t>
            </a:r>
          </a:p>
          <a:p>
            <a:pPr marL="609600" indent="-609600">
              <a:buFontTx/>
              <a:buNone/>
            </a:pPr>
            <a:r>
              <a:rPr lang="en-CA"/>
              <a:t>3.67 X 10</a:t>
            </a:r>
            <a:r>
              <a:rPr lang="en-CA" baseline="30000"/>
              <a:t>23</a:t>
            </a:r>
            <a:r>
              <a:rPr lang="en-CA"/>
              <a:t> molecules of oxygen gas,</a:t>
            </a:r>
          </a:p>
          <a:p>
            <a:pPr marL="609600" indent="-609600">
              <a:buFontTx/>
              <a:buNone/>
            </a:pPr>
            <a:r>
              <a:rPr lang="en-CA"/>
              <a:t> determine the limiting reactant.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Zinc sulfide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Oxygen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21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CA" dirty="0"/>
              <a:t>If 2.45g of calcium carbide, CaC</a:t>
            </a:r>
            <a:r>
              <a:rPr lang="en-CA" baseline="-25000" dirty="0"/>
              <a:t>2</a:t>
            </a:r>
            <a:r>
              <a:rPr lang="en-CA" dirty="0"/>
              <a:t> reacts with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CA" dirty="0"/>
              <a:t>excess water to produce calcium hydroxide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CA" dirty="0"/>
              <a:t> and 0.80g of C</a:t>
            </a:r>
            <a:r>
              <a:rPr lang="en-CA" baseline="-25000" dirty="0"/>
              <a:t>2</a:t>
            </a:r>
            <a:r>
              <a:rPr lang="en-CA" dirty="0"/>
              <a:t>H</a:t>
            </a:r>
            <a:r>
              <a:rPr lang="en-CA" baseline="-25000" dirty="0"/>
              <a:t>2</a:t>
            </a:r>
            <a:r>
              <a:rPr lang="en-CA" dirty="0"/>
              <a:t>, calculate the percent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CA" dirty="0"/>
              <a:t> yield.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n-CA" dirty="0" smtClean="0"/>
              <a:t>70%</a:t>
            </a:r>
            <a:endParaRPr lang="en-CA" dirty="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n-CA" dirty="0" smtClean="0"/>
              <a:t>80%</a:t>
            </a:r>
            <a:endParaRPr lang="en-CA" dirty="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n-CA" dirty="0" smtClean="0"/>
              <a:t>90%</a:t>
            </a:r>
            <a:endParaRPr lang="en-CA" dirty="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n-CA" dirty="0" smtClean="0"/>
              <a:t>60%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9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What is the molar mass of iron (III) sulfide?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207.89 g/mol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87.91 g/mol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143.76 g/mol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168.45 g/mol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What is the mass of 1 molecule of iron (III) sulfide?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2.89 X 10</a:t>
            </a:r>
            <a:r>
              <a:rPr lang="en-CA" baseline="30000"/>
              <a:t>21 </a:t>
            </a:r>
            <a:r>
              <a:rPr lang="en-CA"/>
              <a:t>g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3.45 X 10</a:t>
            </a:r>
            <a:r>
              <a:rPr lang="en-CA" baseline="30000"/>
              <a:t>-22 </a:t>
            </a:r>
            <a:r>
              <a:rPr lang="en-CA"/>
              <a:t>g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6.02 X 10</a:t>
            </a:r>
            <a:r>
              <a:rPr lang="en-CA" baseline="30000"/>
              <a:t>23</a:t>
            </a:r>
            <a:r>
              <a:rPr lang="en-CA"/>
              <a:t> g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1.78 X 10</a:t>
            </a:r>
            <a:r>
              <a:rPr lang="en-CA" baseline="30000"/>
              <a:t>-21</a:t>
            </a:r>
            <a:r>
              <a:rPr lang="en-CA"/>
              <a:t>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How many moles is 50g of magnesium oxide?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0.95 mol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1.50 mol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1.24 mol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0.0005 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How many atoms are in 50g of magnesium oxide?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7.47 X 10</a:t>
            </a:r>
            <a:r>
              <a:rPr lang="en-CA" baseline="30000"/>
              <a:t>23</a:t>
            </a:r>
            <a:r>
              <a:rPr lang="en-CA"/>
              <a:t> atoms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1.49 X 10</a:t>
            </a:r>
            <a:r>
              <a:rPr lang="en-CA" baseline="30000"/>
              <a:t>24</a:t>
            </a:r>
            <a:r>
              <a:rPr lang="en-CA"/>
              <a:t> atoms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3.51 X 10</a:t>
            </a:r>
            <a:r>
              <a:rPr lang="en-CA" baseline="30000"/>
              <a:t>22 </a:t>
            </a:r>
            <a:r>
              <a:rPr lang="en-CA"/>
              <a:t>atoms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5.60 X 10</a:t>
            </a:r>
            <a:r>
              <a:rPr lang="en-CA" baseline="30000"/>
              <a:t>24 </a:t>
            </a:r>
            <a:r>
              <a:rPr lang="en-CA"/>
              <a:t>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6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What is the mass percent of calcium in calcium carbonate?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40%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25%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55%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65%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7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What is the percent composition of</a:t>
            </a:r>
          </a:p>
          <a:p>
            <a:pPr marL="609600" indent="-609600">
              <a:buFontTx/>
              <a:buNone/>
            </a:pPr>
            <a:r>
              <a:rPr lang="en-CA"/>
              <a:t> benzene, C</a:t>
            </a:r>
            <a:r>
              <a:rPr lang="en-CA" baseline="-25000"/>
              <a:t>6</a:t>
            </a:r>
            <a:r>
              <a:rPr lang="en-CA"/>
              <a:t>H</a:t>
            </a:r>
            <a:r>
              <a:rPr lang="en-CA" baseline="-25000"/>
              <a:t>6</a:t>
            </a:r>
            <a:r>
              <a:rPr lang="en-CA"/>
              <a:t> ?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92% C : 8% H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50% C : 50% H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75% C : 25% H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60% C : 40%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 8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CA"/>
              <a:t>The empirical formula is CH</a:t>
            </a:r>
            <a:r>
              <a:rPr lang="en-CA" baseline="-25000"/>
              <a:t>2</a:t>
            </a:r>
            <a:r>
              <a:rPr lang="en-CA"/>
              <a:t>O, determine</a:t>
            </a:r>
          </a:p>
          <a:p>
            <a:pPr marL="609600" indent="-609600">
              <a:buFontTx/>
              <a:buNone/>
            </a:pPr>
            <a:r>
              <a:rPr lang="en-CA"/>
              <a:t> the molecular formula if the molar mass of</a:t>
            </a:r>
          </a:p>
          <a:p>
            <a:pPr marL="609600" indent="-609600">
              <a:buFontTx/>
              <a:buNone/>
            </a:pPr>
            <a:r>
              <a:rPr lang="en-CA"/>
              <a:t> the molecular formula is 90.09 g/mol.</a:t>
            </a:r>
          </a:p>
          <a:p>
            <a:pPr marL="609600" indent="-609600">
              <a:buFontTx/>
              <a:buAutoNum type="alphaLcParenR"/>
            </a:pPr>
            <a:r>
              <a:rPr lang="en-CA"/>
              <a:t>CH</a:t>
            </a:r>
            <a:r>
              <a:rPr lang="en-CA" baseline="-25000"/>
              <a:t>2</a:t>
            </a:r>
            <a:r>
              <a:rPr lang="en-CA"/>
              <a:t>O</a:t>
            </a:r>
            <a:endParaRPr lang="en-CA" baseline="-25000"/>
          </a:p>
          <a:p>
            <a:pPr marL="609600" indent="-609600">
              <a:buFontTx/>
              <a:buAutoNum type="alphaLcParenR"/>
            </a:pPr>
            <a:r>
              <a:rPr lang="en-CA"/>
              <a:t>C</a:t>
            </a:r>
            <a:r>
              <a:rPr lang="en-CA" baseline="-25000"/>
              <a:t>2</a:t>
            </a:r>
            <a:r>
              <a:rPr lang="en-CA"/>
              <a:t>H</a:t>
            </a:r>
            <a:r>
              <a:rPr lang="en-CA" baseline="-25000"/>
              <a:t>4</a:t>
            </a:r>
            <a:r>
              <a:rPr lang="en-CA"/>
              <a:t>O</a:t>
            </a:r>
            <a:r>
              <a:rPr lang="en-CA" baseline="-25000"/>
              <a:t>2</a:t>
            </a:r>
            <a:endParaRPr lang="en-CA"/>
          </a:p>
          <a:p>
            <a:pPr marL="609600" indent="-609600">
              <a:buFontTx/>
              <a:buAutoNum type="alphaLcParenR"/>
            </a:pPr>
            <a:r>
              <a:rPr lang="en-CA"/>
              <a:t>C</a:t>
            </a:r>
            <a:r>
              <a:rPr lang="en-CA" baseline="-25000"/>
              <a:t>3</a:t>
            </a:r>
            <a:r>
              <a:rPr lang="en-CA"/>
              <a:t>H</a:t>
            </a:r>
            <a:r>
              <a:rPr lang="en-CA" baseline="-25000"/>
              <a:t>6</a:t>
            </a:r>
            <a:r>
              <a:rPr lang="en-CA"/>
              <a:t>O</a:t>
            </a:r>
            <a:r>
              <a:rPr lang="en-CA" baseline="-25000"/>
              <a:t>3</a:t>
            </a:r>
            <a:endParaRPr lang="en-CA"/>
          </a:p>
          <a:p>
            <a:pPr marL="609600" indent="-609600">
              <a:buFontTx/>
              <a:buAutoNum type="alphaLcParenR"/>
            </a:pPr>
            <a:r>
              <a:rPr lang="en-CA"/>
              <a:t>C</a:t>
            </a:r>
            <a:r>
              <a:rPr lang="en-CA" baseline="-25000"/>
              <a:t>2</a:t>
            </a:r>
            <a:r>
              <a:rPr lang="en-CA"/>
              <a:t>H</a:t>
            </a:r>
            <a:r>
              <a:rPr lang="en-CA" baseline="-25000"/>
              <a:t>5</a:t>
            </a:r>
            <a:r>
              <a:rPr lang="en-CA"/>
              <a:t>O</a:t>
            </a:r>
            <a:r>
              <a:rPr lang="en-CA" baseline="-25000"/>
              <a:t>4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197</TotalTime>
  <Words>593</Words>
  <Application>Microsoft Office PowerPoint</Application>
  <PresentationFormat>On-screen Show (4:3)</PresentationFormat>
  <Paragraphs>165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Mountain Top</vt:lpstr>
      <vt:lpstr>SCH 3UI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PowerPoint Presentation</vt:lpstr>
      <vt:lpstr>Question 17</vt:lpstr>
      <vt:lpstr>Question 18</vt:lpstr>
      <vt:lpstr>Question 19</vt:lpstr>
      <vt:lpstr>Question 20</vt:lpstr>
      <vt:lpstr>Question 21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 3UI</dc:title>
  <dc:creator>Nicole</dc:creator>
  <cp:lastModifiedBy>WRDSB</cp:lastModifiedBy>
  <cp:revision>8</cp:revision>
  <dcterms:created xsi:type="dcterms:W3CDTF">2013-11-26T05:00:34Z</dcterms:created>
  <dcterms:modified xsi:type="dcterms:W3CDTF">2013-11-25T15:11:29Z</dcterms:modified>
</cp:coreProperties>
</file>